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20" r:id="rId3"/>
    <p:sldId id="346" r:id="rId4"/>
    <p:sldId id="319" r:id="rId5"/>
    <p:sldId id="321" r:id="rId6"/>
    <p:sldId id="329" r:id="rId7"/>
    <p:sldId id="330" r:id="rId8"/>
    <p:sldId id="325" r:id="rId9"/>
    <p:sldId id="326" r:id="rId10"/>
    <p:sldId id="327" r:id="rId11"/>
    <p:sldId id="328" r:id="rId12"/>
    <p:sldId id="331" r:id="rId13"/>
    <p:sldId id="337" r:id="rId14"/>
    <p:sldId id="333" r:id="rId15"/>
    <p:sldId id="334" r:id="rId16"/>
    <p:sldId id="335" r:id="rId17"/>
    <p:sldId id="336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219" autoAdjust="0"/>
  </p:normalViewPr>
  <p:slideViewPr>
    <p:cSldViewPr snapToGrid="0">
      <p:cViewPr varScale="1">
        <p:scale>
          <a:sx n="52" d="100"/>
          <a:sy n="52" d="100"/>
        </p:scale>
        <p:origin x="12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44436-3042-423E-8622-67784C696D46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121EB-9894-48C6-A537-A1E0F1FB2F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138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121EB-9894-48C6-A537-A1E0F1FB2FD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419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3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68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SPM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611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SPM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6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94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25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59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15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there are more options for smoothing than just b-splines.</a:t>
            </a:r>
          </a:p>
          <a:p>
            <a:endParaRPr lang="en-US" dirty="0"/>
          </a:p>
          <a:p>
            <a:r>
              <a:rPr lang="en-US" dirty="0"/>
              <a:t>Check with Norma about the 4 options for int2Lfd function and why you would pick one over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61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6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76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5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also potential to smooth </a:t>
            </a:r>
            <a:r>
              <a:rPr lang="en-US" i="1" dirty="0"/>
              <a:t>f</a:t>
            </a:r>
            <a:r>
              <a:rPr lang="en-US" dirty="0"/>
              <a:t>PCs (given they are functions) the same way that you would smooth functions as a part of the basis expansion fitting process. We have selected the same negligible parameter that was used in the original fitting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46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package has the ability to do a quick visualization, but it isn’t great.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836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Tall to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13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97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Clearly </a:t>
            </a:r>
            <a:r>
              <a:rPr lang="en-US" i="1" dirty="0"/>
              <a:t>f</a:t>
            </a:r>
            <a:r>
              <a:rPr lang="en-US" dirty="0"/>
              <a:t>PC1 scores show discrimination between the two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79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90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we are using simulated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Todd would you be able to help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for Todd, but we can certainly talk more about the other variables (other than just the T-statistic).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286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for Todd, but we can certainly talk more about the other variables (other than just those listed).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2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08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to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B2FF-8BB0-415A-99F8-6DB6CD68C5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3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D322-18C1-4A36-8AF7-652BE26B6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9A406-6DAD-4F87-A7E8-863C40F59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E0E0A-08F6-4D0D-9DA2-F5351F20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D0DAE-BD19-4C80-93A2-ECA9EB15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88DE9-1018-466D-BB2D-6814185A9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269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9EFC-1728-4A55-A58E-68247A7A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40A75-7689-45A8-B2C1-30DA693E0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39104-7CF9-4013-8813-A841128C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2776E-721A-47FC-98FB-D076C51A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4405A-F11B-4B93-80A2-FD13DE1E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14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44C356-0727-425A-AEAC-831633C72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AA00B-1260-4FE5-8A52-8DB8ABCCE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11CE5-9F59-4BAC-8A4B-309894A5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2199-B70B-4D51-9036-56DE40F0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026E6-ED94-4FE9-A991-DF3B6EF2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18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FEEB-D6B2-42EF-8B27-EC4C3700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D389D-89CF-4774-B6A6-349AB6D5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58B7E-4870-48ED-B8D4-6076E050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2C23A-25E4-4EA0-8CCB-CB99A92F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43CD-E36F-41B9-BB9D-EC1C852B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57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0FA0-FA5D-4B99-9685-BB8CC7A3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32B50-2E5A-4F83-A065-A74010C8C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6C224-56F8-4C20-A5A3-11CBF684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0FC3D-D987-4D5B-97D0-E7090F2D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88A0-0A64-408A-8A3F-DC40FA27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979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AA26-8E91-489F-A693-5778A0B8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7FE8C-D49D-49A2-9C4B-DA0E841CE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372C9-CD68-4CBE-B78D-C3DD8D488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98C0-5BF7-4FCB-8EB4-D2D460E0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7CDC1-B542-4EB6-8B63-6436B916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81D6E-E837-417D-B7FF-374040BD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516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16A3-7661-4BA4-975A-277F16D5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5E9C-4D69-47F5-8393-3827C6E62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69836-0BFA-4D75-9B3F-57C1B3579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8F00D-1327-41FA-BD43-2AD3901FC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967AF-97A7-427E-999F-66EDF193F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93E73-D1FD-412B-A54A-E8A9A3A9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53BE4-A8CB-4D0D-91FE-6F655831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B5FE1-1F67-494C-8289-5172084F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320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ECD2-D7F3-44FB-BBC3-2BF485D9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E36FA-24CF-49E4-9D73-34E9EE58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48864-84AD-47CF-BF49-6F439DC1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B6F30-5B8A-44BE-AE3F-BFCEC8AF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839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BBE9D-832C-4653-B563-1FF02D53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5BE57-2B0C-4E9D-ACAC-4AB42AF25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D22-1960-4248-AF99-6C0C8363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941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F811-9C5C-4F11-ADA6-6A4E7B25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4A019-5AF4-4CD1-9987-041005D6E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5E3EE-126D-457A-8B10-9DA2DC8E6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19B95-9CFD-4F34-A22B-FBA3B9FF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E8323-7569-4689-8E47-3271F68B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1816D-1AD2-4774-B0B3-73F84B1B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6873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9842-8523-4F65-A8D9-AF253CDC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074673-7C3E-47A1-BE41-B5E4EBEA1F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C7A11-15B3-4336-B55E-2978CE9AA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CB773-3352-4B7F-9278-8E42A3F0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1AEB-0231-40F8-8171-E0C3DA265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3D76A-4982-46AE-8C59-7CABED54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841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C1E2E3-0949-4307-BC24-A34479B10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37B85-E64B-4810-9040-A3EAC5CAD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BCCA8-6367-4DE0-91D0-80F9CFD78A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6FBBF-FCB4-481B-A88A-E1F1FFF7CBAF}" type="datetimeFigureOut">
              <a:rPr lang="en-AU" smtClean="0"/>
              <a:t>13/05/2018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E655E-C97E-472A-8ACD-F80A35A44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12485-42C7-4731-9A9B-7C4D40A3E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CFF9E-2E7D-45DB-A29C-5387A9AF7A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815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"/><Relationship Id="rId5" Type="http://schemas.openxmlformats.org/officeDocument/2006/relationships/image" Target="../media/image21.tif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203C2F-F047-4A46-B3F5-F8F6C24C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BE87F-43A9-4E72-A349-EFC564C6EE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2C1D8-6C60-4A4A-8B59-59F4116BD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0193"/>
            <a:ext cx="9144000" cy="1784853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Statistical Analysis of Biomechanical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F708B-1B83-4823-AF7C-CD91CD57F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400" y="4950071"/>
            <a:ext cx="3162300" cy="1655762"/>
          </a:xfrm>
        </p:spPr>
        <p:txBody>
          <a:bodyPr>
            <a:normAutofit/>
          </a:bodyPr>
          <a:lstStyle/>
          <a:p>
            <a:pPr algn="l"/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Todd Pataky</a:t>
            </a:r>
          </a:p>
          <a:p>
            <a:pPr algn="l"/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 Robinson</a:t>
            </a:r>
          </a:p>
          <a:p>
            <a:pPr algn="l"/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Drew Harrison</a:t>
            </a:r>
          </a:p>
          <a:p>
            <a:pPr algn="l"/>
            <a:r>
              <a:rPr lang="en-A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 Warmenhoven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B8594-9840-49BB-95EF-81FECD3B9603}"/>
              </a:ext>
            </a:extLst>
          </p:cNvPr>
          <p:cNvSpPr txBox="1"/>
          <p:nvPr/>
        </p:nvSpPr>
        <p:spPr>
          <a:xfrm>
            <a:off x="-267486" y="2583386"/>
            <a:ext cx="716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Components Analysis</a:t>
            </a:r>
            <a:endParaRPr lang="en-AU" sz="32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388B697-1C80-4D2E-B4F7-8B96C6498788}"/>
              </a:ext>
            </a:extLst>
          </p:cNvPr>
          <p:cNvSpPr txBox="1">
            <a:spLocks/>
          </p:cNvSpPr>
          <p:nvPr/>
        </p:nvSpPr>
        <p:spPr>
          <a:xfrm>
            <a:off x="3263900" y="4950071"/>
            <a:ext cx="8559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2000" dirty="0"/>
              <a:t>Department of Health and Human Sciences, Kyoto University</a:t>
            </a:r>
          </a:p>
          <a:p>
            <a:pPr algn="l"/>
            <a:r>
              <a:rPr lang="en-AU" sz="2000" dirty="0"/>
              <a:t>Research Institute for Sport and Exercise Sciences, Liverpool John Moores University</a:t>
            </a:r>
          </a:p>
          <a:p>
            <a:pPr algn="l"/>
            <a:r>
              <a:rPr lang="en-AU" sz="2000" dirty="0"/>
              <a:t>Physical Education and Sport Sciences, University of Limerick</a:t>
            </a:r>
          </a:p>
          <a:p>
            <a:pPr algn="l"/>
            <a:r>
              <a:rPr lang="en-AU" sz="2000" dirty="0"/>
              <a:t>Exercise &amp; Sports Science, University of Sydney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1DEA1-3E1D-4CFE-9C68-24B7D991AC9E}"/>
              </a:ext>
            </a:extLst>
          </p:cNvPr>
          <p:cNvSpPr txBox="1"/>
          <p:nvPr/>
        </p:nvSpPr>
        <p:spPr>
          <a:xfrm>
            <a:off x="2628114" y="3254356"/>
            <a:ext cx="716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Data Analysis</a:t>
            </a:r>
            <a:endParaRPr lang="en-AU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2C827-B3A9-4481-B2DC-B5A722DEDA33}"/>
              </a:ext>
            </a:extLst>
          </p:cNvPr>
          <p:cNvSpPr txBox="1"/>
          <p:nvPr/>
        </p:nvSpPr>
        <p:spPr>
          <a:xfrm>
            <a:off x="5701514" y="3925326"/>
            <a:ext cx="716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 Parametric Mapping</a:t>
            </a:r>
            <a:endParaRPr lang="en-AU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661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figure(101)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</a:rPr>
              <a:t>spmi1.plot();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spmi1.plot_threshold_label(); 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spmi1.plot_p_values(); 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DF08E-5008-47BB-9B29-3C023BF0D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0" y="2595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98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figure(101)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</a:rPr>
              <a:t>spmi1.plot();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</a:rPr>
              <a:t>spmi1.plot_threshold_label(); 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spmi1.plot_p_values(); 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7EE910-FC6E-4E53-88EC-3CB138CC3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0" y="2595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8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951A0-FDA3-4346-90A1-37D14A1A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275" y="2915816"/>
            <a:ext cx="39719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</a:t>
            </a:r>
            <a:r>
              <a:rPr lang="en-US" i="1" dirty="0">
                <a:solidFill>
                  <a:schemeClr val="accent1"/>
                </a:solidFill>
                <a:latin typeface="Tw Cen MT" charset="0"/>
              </a:rPr>
              <a:t>n</a:t>
            </a:r>
            <a:r>
              <a:rPr lang="en-US" dirty="0">
                <a:solidFill>
                  <a:schemeClr val="accent1"/>
                </a:solidFill>
                <a:latin typeface="Tw Cen MT" charset="0"/>
              </a:rPr>
              <a:t>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13145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spm1 = spm1d.stats.nonparam.ttest2(Pin_Force_Bow_Male', Pin_Force_Bow_Female');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 = spm1.inference(0.05, 'two_tailed',true, 'force_iterations',true, 'iterations', 184756);</a:t>
            </a:r>
            <a:endParaRPr lang="en-AU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0D604-5058-4DEA-B64F-84AEE2997508}"/>
              </a:ext>
            </a:extLst>
          </p:cNvPr>
          <p:cNvSpPr txBox="1"/>
          <p:nvPr/>
        </p:nvSpPr>
        <p:spPr>
          <a:xfrm>
            <a:off x="1172487" y="2919245"/>
            <a:ext cx="296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z</a:t>
            </a:r>
            <a:r>
              <a:rPr lang="en-AU" dirty="0"/>
              <a:t> = T-statistic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C84710-028C-4887-A3D9-49977636A410}"/>
              </a:ext>
            </a:extLst>
          </p:cNvPr>
          <p:cNvSpPr/>
          <p:nvPr/>
        </p:nvSpPr>
        <p:spPr>
          <a:xfrm>
            <a:off x="7324725" y="4731856"/>
            <a:ext cx="976183" cy="281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63896F-F005-4C74-BA04-80E7DC6EC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200" y="3240000"/>
            <a:ext cx="19431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951A0-FDA3-4346-90A1-37D14A1A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275" y="2915816"/>
            <a:ext cx="39719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</a:t>
            </a:r>
            <a:r>
              <a:rPr lang="en-US" i="1" dirty="0">
                <a:solidFill>
                  <a:schemeClr val="accent1"/>
                </a:solidFill>
                <a:latin typeface="Tw Cen MT" charset="0"/>
              </a:rPr>
              <a:t>n</a:t>
            </a:r>
            <a:r>
              <a:rPr lang="en-US" dirty="0">
                <a:solidFill>
                  <a:schemeClr val="accent1"/>
                </a:solidFill>
                <a:latin typeface="Tw Cen MT" charset="0"/>
              </a:rPr>
              <a:t>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13145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spm1 = spm1d.stats.nonparam.ttest2(Pin_Force_Bow_Male', Pin_Force_Bow_Female');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 = spm1.inference(0.05, 'two_tailed',true, 'force_iterations',true, 'iterations', 184756);</a:t>
            </a:r>
            <a:endParaRPr lang="en-AU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0D604-5058-4DEA-B64F-84AEE2997508}"/>
              </a:ext>
            </a:extLst>
          </p:cNvPr>
          <p:cNvSpPr txBox="1"/>
          <p:nvPr/>
        </p:nvSpPr>
        <p:spPr>
          <a:xfrm>
            <a:off x="1172487" y="2919245"/>
            <a:ext cx="29615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z</a:t>
            </a:r>
            <a:r>
              <a:rPr lang="en-AU" dirty="0"/>
              <a:t> = T-statistic</a:t>
            </a:r>
          </a:p>
          <a:p>
            <a:endParaRPr lang="en-AU" dirty="0"/>
          </a:p>
          <a:p>
            <a:r>
              <a:rPr lang="en-AU" i="1" dirty="0"/>
              <a:t>zstar</a:t>
            </a:r>
            <a:r>
              <a:rPr lang="en-AU" dirty="0"/>
              <a:t> = Crit T-statistic</a:t>
            </a:r>
          </a:p>
          <a:p>
            <a:endParaRPr lang="en-AU" dirty="0"/>
          </a:p>
          <a:p>
            <a:r>
              <a:rPr lang="en-AU" i="1" dirty="0"/>
              <a:t>p </a:t>
            </a:r>
            <a:r>
              <a:rPr lang="en-AU" dirty="0"/>
              <a:t>= p-value for each significant region</a:t>
            </a:r>
          </a:p>
          <a:p>
            <a:endParaRPr lang="en-AU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C84710-028C-4887-A3D9-49977636A410}"/>
              </a:ext>
            </a:extLst>
          </p:cNvPr>
          <p:cNvSpPr/>
          <p:nvPr/>
        </p:nvSpPr>
        <p:spPr>
          <a:xfrm>
            <a:off x="7324725" y="4966639"/>
            <a:ext cx="976183" cy="281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B369A-9B0E-4C06-BD3A-B9B3C7E75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200" y="2470572"/>
            <a:ext cx="195072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1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</a:t>
            </a:r>
            <a:r>
              <a:rPr lang="en-US" i="1" dirty="0">
                <a:solidFill>
                  <a:schemeClr val="accent1"/>
                </a:solidFill>
                <a:latin typeface="Tw Cen MT" charset="0"/>
              </a:rPr>
              <a:t>n</a:t>
            </a:r>
            <a:r>
              <a:rPr lang="en-US" dirty="0">
                <a:solidFill>
                  <a:schemeClr val="accent1"/>
                </a:solidFill>
                <a:latin typeface="Tw Cen MT" charset="0"/>
              </a:rPr>
              <a:t>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figure(101)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spmi1.plot();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spmi1.plot_threshold_label(); 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spmi1.plot_p_values(); 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823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</a:t>
            </a:r>
            <a:r>
              <a:rPr lang="en-US" i="1" dirty="0">
                <a:solidFill>
                  <a:schemeClr val="accent1"/>
                </a:solidFill>
                <a:latin typeface="Tw Cen MT" charset="0"/>
              </a:rPr>
              <a:t>n</a:t>
            </a:r>
            <a:r>
              <a:rPr lang="en-US" dirty="0">
                <a:solidFill>
                  <a:schemeClr val="accent1"/>
                </a:solidFill>
                <a:latin typeface="Tw Cen MT" charset="0"/>
              </a:rPr>
              <a:t>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figure(101)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spmi1.plot();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spmi1.plot_threshold_label(); 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spmi1.plot_p_values(); 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58FB3-6A63-40CB-BC9D-6416661C4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0" y="2595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53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</a:t>
            </a:r>
            <a:r>
              <a:rPr lang="en-US" i="1" dirty="0">
                <a:solidFill>
                  <a:schemeClr val="accent1"/>
                </a:solidFill>
                <a:latin typeface="Tw Cen MT" charset="0"/>
              </a:rPr>
              <a:t>n</a:t>
            </a:r>
            <a:r>
              <a:rPr lang="en-US" dirty="0">
                <a:solidFill>
                  <a:schemeClr val="accent1"/>
                </a:solidFill>
                <a:latin typeface="Tw Cen MT" charset="0"/>
              </a:rPr>
              <a:t>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figure(101)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</a:rPr>
              <a:t>spmi1.plot();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spmi1.plot_threshold_label(); 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spmi1.plot_p_values(); 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D47EC-47C7-45A7-BDD6-A95BDEA8B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0" y="2595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</a:t>
            </a:r>
            <a:r>
              <a:rPr lang="en-US" i="1" dirty="0">
                <a:solidFill>
                  <a:schemeClr val="accent1"/>
                </a:solidFill>
                <a:latin typeface="Tw Cen MT" charset="0"/>
              </a:rPr>
              <a:t>n</a:t>
            </a:r>
            <a:r>
              <a:rPr lang="en-US" dirty="0">
                <a:solidFill>
                  <a:schemeClr val="accent1"/>
                </a:solidFill>
                <a:latin typeface="Tw Cen MT" charset="0"/>
              </a:rPr>
              <a:t>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figure(101)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</a:rPr>
              <a:t>spmi1.plot();</a:t>
            </a:r>
          </a:p>
          <a:p>
            <a:pPr marL="0" indent="0">
              <a:buNone/>
            </a:pPr>
            <a:r>
              <a:rPr lang="en-AU" sz="1600" dirty="0">
                <a:latin typeface="Courier New" panose="02070309020205020404" pitchFamily="49" charset="0"/>
              </a:rPr>
              <a:t>spmi1.plot_threshold_label(); 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spmi1.plot_p_values(); 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43420A-65C0-480F-844E-CBA6A7A59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0" y="2595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6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FDA Preparatory Steps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76AA3F-EEAF-4D24-AC33-0F057747B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866" y="1593682"/>
            <a:ext cx="4691456" cy="4767263"/>
          </a:xfrm>
        </p:spPr>
        <p:txBody>
          <a:bodyPr>
            <a:noAutofit/>
          </a:bodyPr>
          <a:lstStyle/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Setting up a time interval: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time = linspace(0, 100, 51)’;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Estimation of functions using a basis expansion: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forcebasis = </a:t>
            </a:r>
            <a:r>
              <a:rPr lang="en-AU" sz="1600" dirty="0">
                <a:solidFill>
                  <a:srgbClr val="FF0000"/>
                </a:solidFill>
                <a:latin typeface="Courier New" panose="02070309020205020404" pitchFamily="49" charset="0"/>
              </a:rPr>
              <a:t>create_bspline_basis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([0,100], 51, 6); 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Setting up the penalty for roughness by defining a linear differential operator: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Lfdobj = int2Lfd(4); 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177D64-CDD5-4343-9227-504E4DC021FC}"/>
              </a:ext>
            </a:extLst>
          </p:cNvPr>
          <p:cNvSpPr txBox="1">
            <a:spLocks/>
          </p:cNvSpPr>
          <p:nvPr/>
        </p:nvSpPr>
        <p:spPr>
          <a:xfrm>
            <a:off x="6408346" y="1593681"/>
            <a:ext cx="4453246" cy="476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Setting up the functional parameter object that defines the amount of smoothing: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smoothing_parameter = 1e-15;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forcefdPar = </a:t>
            </a:r>
            <a:r>
              <a:rPr lang="en-AU" sz="1600" dirty="0">
                <a:solidFill>
                  <a:srgbClr val="FF0000"/>
                </a:solidFill>
                <a:latin typeface="Courier New" panose="02070309020205020404" pitchFamily="49" charset="0"/>
              </a:rPr>
              <a:t>fdPar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(forcebasis, Lfdobj, smoothing_parameter);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Once  details are settled on, they can be combined with the basis expansion to fit curves into functional data objects: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Pin_Force_Bow_Female_fd = </a:t>
            </a:r>
            <a:r>
              <a:rPr lang="en-AU" sz="1600" dirty="0">
                <a:solidFill>
                  <a:srgbClr val="FF0000"/>
                </a:solidFill>
                <a:latin typeface="Courier New" panose="02070309020205020404" pitchFamily="49" charset="0"/>
              </a:rPr>
              <a:t>smooth_basis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(time, Pin_Force_Bow_Female, forcefdPar);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Pin_Force_Bow_Male_fd = </a:t>
            </a:r>
            <a:r>
              <a:rPr lang="en-AU" sz="1600" dirty="0">
                <a:solidFill>
                  <a:srgbClr val="FF0000"/>
                </a:solidFill>
                <a:latin typeface="Courier New" panose="02070309020205020404" pitchFamily="49" charset="0"/>
              </a:rPr>
              <a:t>smooth_basis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(time, Pin_Force_Bow_Male, forcefdPar);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0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FDA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866" y="1593682"/>
            <a:ext cx="4691456" cy="4767263"/>
          </a:xfrm>
        </p:spPr>
        <p:txBody>
          <a:bodyPr>
            <a:noAutofit/>
          </a:bodyPr>
          <a:lstStyle/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FDA t-test and the tperm_fd function: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tpermStr1 = </a:t>
            </a:r>
            <a:r>
              <a:rPr lang="en-AU" sz="1600" dirty="0">
                <a:solidFill>
                  <a:srgbClr val="FF0000"/>
                </a:solidFill>
                <a:latin typeface="Courier New" panose="02070309020205020404" pitchFamily="49" charset="0"/>
              </a:rPr>
              <a:t>tperm_fd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(Pin_Force_Bow_Male_fd, Pin_Force_Bow_Female_fd, 184756, 0.05);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8BE992-CAD0-42AD-B767-733016BAC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367" y="3146854"/>
            <a:ext cx="3962400" cy="35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DA642F-2D07-4D6D-9784-2915D0082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955" y="1955842"/>
            <a:ext cx="2447925" cy="3162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4FD5838-6CFD-402E-9E4C-E22F731BF566}"/>
              </a:ext>
            </a:extLst>
          </p:cNvPr>
          <p:cNvSpPr/>
          <p:nvPr/>
        </p:nvSpPr>
        <p:spPr>
          <a:xfrm>
            <a:off x="1109279" y="6395347"/>
            <a:ext cx="1189078" cy="281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B1F8A3-C521-4E64-9F8F-0A3EBB177E1D}"/>
              </a:ext>
            </a:extLst>
          </p:cNvPr>
          <p:cNvSpPr txBox="1">
            <a:spLocks/>
          </p:cNvSpPr>
          <p:nvPr/>
        </p:nvSpPr>
        <p:spPr>
          <a:xfrm>
            <a:off x="8423185" y="1963003"/>
            <a:ext cx="3464015" cy="476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Tvals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 = T-Statistic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AU" sz="1800" i="1" dirty="0" err="1">
                <a:solidFill>
                  <a:prstClr val="black"/>
                </a:solidFill>
                <a:latin typeface="Calibri" panose="020F0502020204030204" pitchFamily="34" charset="0"/>
              </a:rPr>
              <a:t>qval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 = </a:t>
            </a:r>
            <a:r>
              <a:rPr lang="en-AU" sz="1800" dirty="0" err="1">
                <a:solidFill>
                  <a:prstClr val="black"/>
                </a:solidFill>
                <a:latin typeface="Calibri" panose="020F0502020204030204" pitchFamily="34" charset="0"/>
              </a:rPr>
              <a:t>Crit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 T-Statistic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AU" sz="1800" i="1" dirty="0" err="1">
                <a:solidFill>
                  <a:prstClr val="black"/>
                </a:solidFill>
                <a:latin typeface="Calibri" panose="020F0502020204030204" pitchFamily="34" charset="0"/>
              </a:rPr>
              <a:t>pval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 = p-value for region identified as being significant between groups.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DC53F-4496-45A1-BC53-6F45C0E47F07}"/>
              </a:ext>
            </a:extLst>
          </p:cNvPr>
          <p:cNvSpPr/>
          <p:nvPr/>
        </p:nvSpPr>
        <p:spPr>
          <a:xfrm>
            <a:off x="5795322" y="1939385"/>
            <a:ext cx="1189078" cy="281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865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What’s being explored…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342900" indent="-342900">
              <a:spcBef>
                <a:spcPts val="432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AU" dirty="0">
                <a:solidFill>
                  <a:prstClr val="black"/>
                </a:solidFill>
                <a:latin typeface="Calibri" panose="020F0502020204030204" pitchFamily="34" charset="0"/>
              </a:rPr>
              <a:t>Descriptive Statistics</a:t>
            </a:r>
          </a:p>
          <a:p>
            <a:pPr marL="342900" indent="-342900">
              <a:spcBef>
                <a:spcPts val="432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AU" dirty="0">
                <a:solidFill>
                  <a:prstClr val="black"/>
                </a:solidFill>
                <a:latin typeface="Calibri" panose="020F0502020204030204" pitchFamily="34" charset="0"/>
              </a:rPr>
              <a:t>SPM t-test</a:t>
            </a:r>
          </a:p>
          <a:p>
            <a:pPr marL="342900" indent="-342900">
              <a:spcBef>
                <a:spcPts val="432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AU" dirty="0">
                <a:solidFill>
                  <a:prstClr val="black"/>
                </a:solidFill>
                <a:latin typeface="Calibri" panose="020F0502020204030204" pitchFamily="34" charset="0"/>
              </a:rPr>
              <a:t>S</a:t>
            </a:r>
            <a:r>
              <a:rPr lang="en-AU" i="1" dirty="0">
                <a:solidFill>
                  <a:prstClr val="black"/>
                </a:solidFill>
                <a:latin typeface="Calibri" panose="020F0502020204030204" pitchFamily="34" charset="0"/>
              </a:rPr>
              <a:t>n</a:t>
            </a:r>
            <a:r>
              <a:rPr lang="en-AU" dirty="0">
                <a:solidFill>
                  <a:prstClr val="black"/>
                </a:solidFill>
                <a:latin typeface="Calibri" panose="020F0502020204030204" pitchFamily="34" charset="0"/>
              </a:rPr>
              <a:t>PM t-test</a:t>
            </a:r>
          </a:p>
          <a:p>
            <a:pPr marL="342900" indent="-342900">
              <a:spcBef>
                <a:spcPts val="432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AU" dirty="0">
                <a:solidFill>
                  <a:prstClr val="black"/>
                </a:solidFill>
                <a:latin typeface="Calibri" panose="020F0502020204030204" pitchFamily="34" charset="0"/>
              </a:rPr>
              <a:t>FDA t-test</a:t>
            </a:r>
          </a:p>
          <a:p>
            <a:pPr marL="342900" indent="-342900">
              <a:spcBef>
                <a:spcPts val="432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AU" i="1" dirty="0">
                <a:solidFill>
                  <a:prstClr val="black"/>
                </a:solidFill>
                <a:latin typeface="Calibri" panose="020F0502020204030204" pitchFamily="34" charset="0"/>
              </a:rPr>
              <a:t>f</a:t>
            </a:r>
            <a:r>
              <a:rPr lang="en-AU" dirty="0">
                <a:solidFill>
                  <a:prstClr val="black"/>
                </a:solidFill>
                <a:latin typeface="Calibri" panose="020F0502020204030204" pitchFamily="34" charset="0"/>
              </a:rPr>
              <a:t>PCA</a:t>
            </a:r>
          </a:p>
          <a:p>
            <a:pPr marL="342900" indent="-342900">
              <a:spcBef>
                <a:spcPts val="432"/>
              </a:spcBef>
              <a:spcAft>
                <a:spcPts val="600"/>
              </a:spcAft>
              <a:buFont typeface="+mj-lt"/>
              <a:buAutoNum type="arabicPeriod"/>
              <a:defRPr/>
            </a:pPr>
            <a:endParaRPr lang="en-AU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dirty="0">
                <a:solidFill>
                  <a:prstClr val="black"/>
                </a:solidFill>
                <a:latin typeface="Calibri" panose="020F0502020204030204" pitchFamily="34" charset="0"/>
              </a:rPr>
              <a:t>All to the same data set…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Barely scratching the surface!</a:t>
            </a:r>
          </a:p>
        </p:txBody>
      </p:sp>
    </p:spTree>
    <p:extLst>
      <p:ext uri="{BB962C8B-B14F-4D97-AF65-F5344CB8AC3E}">
        <p14:creationId xmlns:p14="http://schemas.microsoft.com/office/powerpoint/2010/main" val="1236018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FDA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866" y="1593682"/>
            <a:ext cx="4691456" cy="4767263"/>
          </a:xfrm>
        </p:spPr>
        <p:txBody>
          <a:bodyPr>
            <a:noAutofit/>
          </a:bodyPr>
          <a:lstStyle/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Setting up a time interval: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tpermStr1 = tperm_fd(Pin_Force_Bow_Male_fd, Pin_Force_Bow_Female_fd, 184756, 0.05);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Tvals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 = T-Statistic (</a:t>
            </a:r>
            <a:r>
              <a:rPr lang="en-AU" sz="1800" dirty="0">
                <a:solidFill>
                  <a:srgbClr val="0070C0"/>
                </a:solidFill>
                <a:latin typeface="Calibri" panose="020F0502020204030204" pitchFamily="34" charset="0"/>
              </a:rPr>
              <a:t>blue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)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i="1" dirty="0" err="1">
                <a:solidFill>
                  <a:prstClr val="black"/>
                </a:solidFill>
                <a:latin typeface="Calibri" panose="020F0502020204030204" pitchFamily="34" charset="0"/>
              </a:rPr>
              <a:t>qval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 = </a:t>
            </a:r>
            <a:r>
              <a:rPr lang="en-AU" sz="1800" dirty="0" err="1">
                <a:solidFill>
                  <a:prstClr val="black"/>
                </a:solidFill>
                <a:latin typeface="Calibri" panose="020F0502020204030204" pitchFamily="34" charset="0"/>
              </a:rPr>
              <a:t>Crit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 T-Statistic (</a:t>
            </a:r>
            <a:r>
              <a:rPr lang="en-AU" sz="1800" dirty="0">
                <a:solidFill>
                  <a:srgbClr val="FF0000"/>
                </a:solidFill>
                <a:latin typeface="Calibri" panose="020F0502020204030204" pitchFamily="34" charset="0"/>
              </a:rPr>
              <a:t>red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 dotted)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i="1" dirty="0" err="1">
                <a:solidFill>
                  <a:prstClr val="black"/>
                </a:solidFill>
                <a:latin typeface="Calibri" panose="020F0502020204030204" pitchFamily="34" charset="0"/>
              </a:rPr>
              <a:t>pval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 = p-value for region identified as being significant between groups.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45214-2E8E-4080-B64D-8B0C93CD9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88" y="174190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Functional PCA (</a:t>
            </a:r>
            <a:r>
              <a:rPr lang="en-US" i="1" dirty="0">
                <a:solidFill>
                  <a:schemeClr val="accent1"/>
                </a:solidFill>
                <a:latin typeface="Tw Cen MT" charset="0"/>
              </a:rPr>
              <a:t>f</a:t>
            </a:r>
            <a:r>
              <a:rPr lang="en-US" dirty="0">
                <a:solidFill>
                  <a:schemeClr val="accent1"/>
                </a:solidFill>
                <a:latin typeface="Tw Cen MT" charset="0"/>
              </a:rPr>
              <a:t>PCA)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866" y="1593682"/>
            <a:ext cx="5655280" cy="4767263"/>
          </a:xfrm>
        </p:spPr>
        <p:txBody>
          <a:bodyPr>
            <a:noAutofit/>
          </a:bodyPr>
          <a:lstStyle/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Follow FDA preparatory steps…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Setting up a functional data object for all curves together:</a:t>
            </a:r>
          </a:p>
          <a:p>
            <a:pPr marL="0" indent="0">
              <a:buNone/>
            </a:pP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Pin_Force_Bow_fd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smooth_basis(time, [Pin_Force_Bow_Male 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Pin_Force_Bow_Female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], forcefdPar);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Define how many functional principal components (fPCs) you wish to retain:</a:t>
            </a:r>
          </a:p>
          <a:p>
            <a:pPr marL="0" indent="0">
              <a:buNone/>
            </a:pP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nharm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= 5;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Carry out </a:t>
            </a: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f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PCA:</a:t>
            </a:r>
          </a:p>
          <a:p>
            <a:pPr marL="0" indent="0">
              <a:buNone/>
            </a:pP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Pin_Force_Bow_pcastr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pca_fd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Pin_Force_Bow_fd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nharm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forcefdPar);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3E156-89F6-485E-BAE7-B4C2EAE2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924" y="281613"/>
            <a:ext cx="3952875" cy="369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0DBDB-F91C-4E3D-B8E0-1C0DEEE02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924" y="4052231"/>
            <a:ext cx="2457450" cy="24955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EEE96C3-8C42-4899-96BC-56E4FAF047C5}"/>
              </a:ext>
            </a:extLst>
          </p:cNvPr>
          <p:cNvSpPr/>
          <p:nvPr/>
        </p:nvSpPr>
        <p:spPr>
          <a:xfrm>
            <a:off x="7289154" y="2532669"/>
            <a:ext cx="2250261" cy="321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22E203-235B-441B-AEAF-3B5D8E6E14B6}"/>
              </a:ext>
            </a:extLst>
          </p:cNvPr>
          <p:cNvSpPr/>
          <p:nvPr/>
        </p:nvSpPr>
        <p:spPr>
          <a:xfrm>
            <a:off x="7547447" y="4016741"/>
            <a:ext cx="2250261" cy="321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735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Functional PCA (</a:t>
            </a:r>
            <a:r>
              <a:rPr lang="en-US" i="1" dirty="0">
                <a:solidFill>
                  <a:schemeClr val="accent1"/>
                </a:solidFill>
                <a:latin typeface="Tw Cen MT" charset="0"/>
              </a:rPr>
              <a:t>f</a:t>
            </a:r>
            <a:r>
              <a:rPr lang="en-US" dirty="0">
                <a:solidFill>
                  <a:schemeClr val="accent1"/>
                </a:solidFill>
                <a:latin typeface="Tw Cen MT" charset="0"/>
              </a:rPr>
              <a:t>PCA)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866" y="1593682"/>
            <a:ext cx="5111583" cy="4767263"/>
          </a:xfrm>
        </p:spPr>
        <p:txBody>
          <a:bodyPr>
            <a:noAutofit/>
          </a:bodyPr>
          <a:lstStyle/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The FDA software package comes with its own ability to visual </a:t>
            </a: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f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PCs: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plot_pca_fd(Pin_Force_Bow_pcastr, 0, 0, 0, 0, 0);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f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PCs are added (+ line) and subtracted (– line) from the  mean to demonstrate the behaviour of positive and negative scorers. 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There can be better ways to graph however…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227EE-9420-4119-9367-ED23692CC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70" y="215517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Functional PCA (</a:t>
            </a:r>
            <a:r>
              <a:rPr lang="en-US" i="1" dirty="0">
                <a:solidFill>
                  <a:schemeClr val="accent1"/>
                </a:solidFill>
                <a:latin typeface="Tw Cen MT" charset="0"/>
              </a:rPr>
              <a:t>f</a:t>
            </a:r>
            <a:r>
              <a:rPr lang="en-US" dirty="0">
                <a:solidFill>
                  <a:schemeClr val="accent1"/>
                </a:solidFill>
                <a:latin typeface="Tw Cen MT" charset="0"/>
              </a:rPr>
              <a:t>PCA)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866" y="1593682"/>
            <a:ext cx="5384144" cy="4767263"/>
          </a:xfrm>
        </p:spPr>
        <p:txBody>
          <a:bodyPr>
            <a:noAutofit/>
          </a:bodyPr>
          <a:lstStyle/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Define the mean function and the harmonic (</a:t>
            </a: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f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PC) functions: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Forcemeanfd = mean(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Pin_Force_Bow_fd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Forceharmfd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Pin_Force_Bow_pcastr.harmfd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Unwrap them to vectors of points:</a:t>
            </a:r>
          </a:p>
          <a:p>
            <a:pPr marL="0" indent="0">
              <a:buNone/>
            </a:pP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Forcemeanvec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squeeze(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eval_fd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((time), Forcemeanfd));</a:t>
            </a:r>
          </a:p>
          <a:p>
            <a:pPr marL="0" indent="0">
              <a:buNone/>
            </a:pP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Forceharmmat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eval_fd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(time, 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Forceharmfd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Define the </a:t>
            </a: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f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PC scores and the between subject standard deviation of these scores for each </a:t>
            </a: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f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PC:</a:t>
            </a:r>
          </a:p>
          <a:p>
            <a:pPr marL="0" indent="0">
              <a:buNone/>
            </a:pP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Forcescores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Pin_Force_Bow_pcastr.harmscr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stdevfPCscores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std(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Forcescores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C7007-70A1-4B29-8AE5-0700303ECAA8}"/>
              </a:ext>
            </a:extLst>
          </p:cNvPr>
          <p:cNvSpPr txBox="1">
            <a:spLocks/>
          </p:cNvSpPr>
          <p:nvPr/>
        </p:nvSpPr>
        <p:spPr>
          <a:xfrm>
            <a:off x="6488010" y="1593681"/>
            <a:ext cx="5384144" cy="476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Define a constant to expand each the </a:t>
            </a: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f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PCs (in this case we have used 1 x SD of the </a:t>
            </a: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f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PC scores):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con1 = 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stdevfPCscores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(1)*1;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Use the constant and expand each </a:t>
            </a: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f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PC, then add and subtract that expanded </a:t>
            </a: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f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PC onto the mean function: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fPC1_Pos = 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Forcemeanvec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+ con1.*(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Forceharmmat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(:,1));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fPC1_Neg = 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Forcemeanvec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- con1.*(</a:t>
            </a:r>
            <a:r>
              <a:rPr lang="en-AU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Forceharmmat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(:,1));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</a:rPr>
              <a:t>Roll this into the one figure…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0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Functional PCA (</a:t>
            </a:r>
            <a:r>
              <a:rPr lang="en-US" i="1" dirty="0">
                <a:solidFill>
                  <a:schemeClr val="accent1"/>
                </a:solidFill>
                <a:latin typeface="Tw Cen MT" charset="0"/>
              </a:rPr>
              <a:t>f</a:t>
            </a:r>
            <a:r>
              <a:rPr lang="en-US" dirty="0">
                <a:solidFill>
                  <a:schemeClr val="accent1"/>
                </a:solidFill>
                <a:latin typeface="Tw Cen MT" charset="0"/>
              </a:rPr>
              <a:t>PCA)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866" y="1544254"/>
            <a:ext cx="5384144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figure(110)</a:t>
            </a:r>
          </a:p>
          <a:p>
            <a:pPr marL="0" indent="0">
              <a:buNone/>
            </a:pPr>
            <a:r>
              <a:rPr lang="en-AU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phdl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plot(time, </a:t>
            </a:r>
            <a:r>
              <a:rPr lang="en-AU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Forcemeanvec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'k-'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set(</a:t>
            </a:r>
            <a:r>
              <a:rPr lang="en-AU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phdl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AU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LineWidth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1.5)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hold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pPr marL="0" indent="0">
              <a:buNone/>
            </a:pPr>
            <a:r>
              <a:rPr lang="en-AU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phdl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text(time, fPC1_Pos,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'+'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set(</a:t>
            </a:r>
            <a:r>
              <a:rPr lang="en-AU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phdl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AU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LineWidth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1.5)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hold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pPr marL="0" indent="0">
              <a:buNone/>
            </a:pPr>
            <a:r>
              <a:rPr lang="en-AU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phdl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text(time, fPC1_Neg,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'-'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set(</a:t>
            </a:r>
            <a:r>
              <a:rPr lang="en-AU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phdl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AU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LineWidth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1.5)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hold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off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box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set(gca,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'FontSize'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,10);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'\</a:t>
            </a:r>
            <a:r>
              <a:rPr lang="en-AU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fontsize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{10} fPC1'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AU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'\</a:t>
            </a:r>
            <a:r>
              <a:rPr lang="en-AU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fontsize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{10} Drive Phase (%)'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AU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'\</a:t>
            </a:r>
            <a:r>
              <a:rPr lang="en-AU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fontsize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{10} Force (N)'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axis([0,100,-100,700])</a:t>
            </a:r>
          </a:p>
          <a:p>
            <a:pPr marL="0" indent="0">
              <a:buNone/>
            </a:pPr>
            <a:endParaRPr lang="en-AU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AU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AU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D9E8A-3CF8-452B-9ECE-A8DD428F6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36" y="303340"/>
            <a:ext cx="4553712" cy="3035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04B8C-78B9-4D55-8890-7F54EBF7B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14" y="3595180"/>
            <a:ext cx="4553712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2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Functional PCA (</a:t>
            </a:r>
            <a:r>
              <a:rPr lang="en-US" i="1" dirty="0">
                <a:solidFill>
                  <a:schemeClr val="accent1"/>
                </a:solidFill>
                <a:latin typeface="Tw Cen MT" charset="0"/>
              </a:rPr>
              <a:t>f</a:t>
            </a:r>
            <a:r>
              <a:rPr lang="en-US" dirty="0">
                <a:solidFill>
                  <a:schemeClr val="accent1"/>
                </a:solidFill>
                <a:latin typeface="Tw Cen MT" charset="0"/>
              </a:rPr>
              <a:t>PCA)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866" y="1544254"/>
            <a:ext cx="5015305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figure(112)</a:t>
            </a:r>
          </a:p>
          <a:p>
            <a:pPr marL="0" indent="0">
              <a:buNone/>
            </a:pP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scatter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Forcescores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(1:10,1),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Forcescores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(1:10,2), </a:t>
            </a:r>
            <a:r>
              <a:rPr lang="fr-FR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'b'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hold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pPr marL="0" indent="0">
              <a:buNone/>
            </a:pP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scatter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Forcescores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(11:20,1),</a:t>
            </a:r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Forcescores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(11:20,2), </a:t>
            </a:r>
            <a:r>
              <a:rPr lang="fr-FR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'r'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hold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off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box 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set(gca,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'FontSize'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,10);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'\</a:t>
            </a:r>
            <a:r>
              <a:rPr lang="en-AU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fontsize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{10} fPC1 vs fPC2'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AU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'\</a:t>
            </a:r>
            <a:r>
              <a:rPr lang="en-AU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fontsize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{10} fPC1 Scores'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AU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'\</a:t>
            </a:r>
            <a:r>
              <a:rPr lang="en-AU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fontsize</a:t>
            </a:r>
            <a:r>
              <a:rPr lang="en-AU" sz="1400" dirty="0">
                <a:solidFill>
                  <a:srgbClr val="A020F0"/>
                </a:solidFill>
                <a:latin typeface="Courier New" panose="02070309020205020404" pitchFamily="49" charset="0"/>
              </a:rPr>
              <a:t>{10} fPC2 Scores'</a:t>
            </a: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axis([-1000,1000,-400,400])</a:t>
            </a:r>
          </a:p>
          <a:p>
            <a:pPr marL="0" indent="0">
              <a:buNone/>
            </a:pPr>
            <a:endParaRPr lang="en-AU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AU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AU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A8E41-2DDE-4610-8E18-931DE853F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70" y="192749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Research Question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Simulated data was created using data from: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US" sz="1400" dirty="0"/>
              <a:t>Warmenhoven, J., Harrison, A. J., Robinson, M. A., Vanrenterghem, J., Bargary, N., Smith, R., . . . Pataky, T. (2017). A comparison of functional data analysis and statistical parametric mapping in sports biomechanics: The independent samples t-test. </a:t>
            </a:r>
            <a:r>
              <a:rPr lang="en-US" sz="1400" i="1" dirty="0"/>
              <a:t>Journal of Science &amp; Medicine in Sport, In Press</a:t>
            </a:r>
            <a:r>
              <a:rPr lang="en-US" sz="1400" dirty="0"/>
              <a:t>. </a:t>
            </a:r>
            <a:endParaRPr lang="en-AU" sz="1400" dirty="0"/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Compared FDA, SPM and S</a:t>
            </a:r>
            <a:r>
              <a:rPr lang="en-AU" sz="1800" i="1" dirty="0">
                <a:solidFill>
                  <a:prstClr val="black"/>
                </a:solidFill>
                <a:latin typeface="Calibri" panose="020F0502020204030204" pitchFamily="34" charset="0"/>
              </a:rPr>
              <a:t>n</a:t>
            </a: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PM on the same data set.</a:t>
            </a:r>
          </a:p>
          <a:p>
            <a:pPr>
              <a:spcBef>
                <a:spcPts val="432"/>
              </a:spcBef>
              <a:spcAft>
                <a:spcPts val="600"/>
              </a:spcAft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Independent samples t-test.</a:t>
            </a:r>
          </a:p>
          <a:p>
            <a:pPr>
              <a:spcBef>
                <a:spcPts val="432"/>
              </a:spcBef>
              <a:spcAft>
                <a:spcPts val="600"/>
              </a:spcAft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Questions</a:t>
            </a:r>
          </a:p>
          <a:p>
            <a:pPr marL="342900" indent="-342900">
              <a:spcBef>
                <a:spcPts val="432"/>
              </a:spcBef>
              <a:spcAft>
                <a:spcPts val="600"/>
              </a:spcAft>
              <a:buFont typeface="+mj-lt"/>
              <a:buAutoNum type="arabicPeriod"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432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Are gender differences in force application during on-water rowing consistent across the entire movement cycle?</a:t>
            </a:r>
          </a:p>
          <a:p>
            <a:pPr marL="342900" indent="-342900">
              <a:spcBef>
                <a:spcPts val="432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Are each of the techniques similar/different in how they report on these differences?</a:t>
            </a:r>
          </a:p>
        </p:txBody>
      </p:sp>
    </p:spTree>
    <p:extLst>
      <p:ext uri="{BB962C8B-B14F-4D97-AF65-F5344CB8AC3E}">
        <p14:creationId xmlns:p14="http://schemas.microsoft.com/office/powerpoint/2010/main" val="1140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Data Set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>
              <a:spcBef>
                <a:spcPts val="432"/>
              </a:spcBef>
              <a:spcAft>
                <a:spcPts val="600"/>
              </a:spcAft>
              <a:defRPr/>
            </a:pPr>
            <a:r>
              <a:rPr lang="en-AU" sz="1800" dirty="0">
                <a:solidFill>
                  <a:srgbClr val="0070C0"/>
                </a:solidFill>
                <a:latin typeface="Calibri" panose="020F0502020204030204" pitchFamily="34" charset="0"/>
              </a:rPr>
              <a:t>Bow-side of the boat for the demonstration. </a:t>
            </a:r>
          </a:p>
          <a:p>
            <a:pPr>
              <a:spcBef>
                <a:spcPts val="432"/>
              </a:spcBef>
              <a:spcAft>
                <a:spcPts val="600"/>
              </a:spcAft>
              <a:defRPr/>
            </a:pPr>
            <a:r>
              <a:rPr lang="en-AU" sz="1800" dirty="0">
                <a:solidFill>
                  <a:srgbClr val="0070C0"/>
                </a:solidFill>
                <a:latin typeface="Calibri" panose="020F0502020204030204" pitchFamily="34" charset="0"/>
              </a:rPr>
              <a:t>Highly trained, experienced rowers (10 males and 10 females).</a:t>
            </a:r>
          </a:p>
          <a:p>
            <a:pPr>
              <a:spcBef>
                <a:spcPts val="432"/>
              </a:spcBef>
              <a:spcAft>
                <a:spcPts val="600"/>
              </a:spcAft>
              <a:defRPr/>
            </a:pPr>
            <a:r>
              <a:rPr lang="en-AU" sz="1800" dirty="0">
                <a:solidFill>
                  <a:srgbClr val="0070C0"/>
                </a:solidFill>
                <a:latin typeface="Calibri" panose="020F0502020204030204" pitchFamily="34" charset="0"/>
              </a:rPr>
              <a:t>Rowing at 32 strokes per minute for 250m. Average taken of 10 consecutive strokes.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70C0"/>
                </a:solidFill>
              </a:rPr>
              <a:t>Load sample data: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load(</a:t>
            </a:r>
            <a:r>
              <a:rPr lang="en-AU" sz="1600" dirty="0">
                <a:solidFill>
                  <a:srgbClr val="A020F0"/>
                </a:solidFill>
                <a:latin typeface="Courier New" panose="02070309020205020404" pitchFamily="49" charset="0"/>
              </a:rPr>
              <a:t>‘</a:t>
            </a:r>
            <a:r>
              <a:rPr lang="en-AU" sz="1600" dirty="0" err="1">
                <a:solidFill>
                  <a:srgbClr val="A020F0"/>
                </a:solidFill>
                <a:latin typeface="Courier New" panose="02070309020205020404" pitchFamily="49" charset="0"/>
              </a:rPr>
              <a:t>Simulated_Data</a:t>
            </a:r>
            <a:r>
              <a:rPr lang="en-AU" sz="1600" dirty="0">
                <a:solidFill>
                  <a:srgbClr val="A020F0"/>
                </a:solidFill>
                <a:latin typeface="Courier New" panose="02070309020205020404" pitchFamily="49" charset="0"/>
              </a:rPr>
              <a:t>’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70C0"/>
                </a:solidFill>
              </a:rPr>
              <a:t>Add file paths: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addpath(</a:t>
            </a:r>
            <a:r>
              <a:rPr lang="en-AU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'E:\1. WCB Workshop\fdaM\'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addpath(</a:t>
            </a:r>
            <a:r>
              <a:rPr lang="en-AU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'E:\1. WCB Workshop\spm1dmatlab-master\'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addpath(</a:t>
            </a:r>
            <a:r>
              <a:rPr lang="en-AU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'E:\1. WCB Workshop\spm1dmatlab-master\spm8’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70C0"/>
                </a:solidFill>
              </a:rPr>
              <a:t>To get access to these functions visit </a:t>
            </a:r>
            <a:r>
              <a:rPr lang="en-AU" sz="1800" i="1" dirty="0">
                <a:solidFill>
                  <a:srgbClr val="0070C0"/>
                </a:solidFill>
              </a:rPr>
              <a:t>www.functionaldata.org</a:t>
            </a:r>
            <a:r>
              <a:rPr lang="en-AU" sz="1800" dirty="0">
                <a:solidFill>
                  <a:srgbClr val="0070C0"/>
                </a:solidFill>
              </a:rPr>
              <a:t> and </a:t>
            </a:r>
            <a:r>
              <a:rPr lang="en-AU" sz="1800" i="1" dirty="0">
                <a:solidFill>
                  <a:srgbClr val="0070C0"/>
                </a:solidFill>
              </a:rPr>
              <a:t>www.spm1d.org.</a:t>
            </a:r>
          </a:p>
          <a:p>
            <a:endParaRPr lang="en-A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Descriptive Statistics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4932941" cy="4767263"/>
          </a:xfrm>
        </p:spPr>
        <p:txBody>
          <a:bodyPr>
            <a:noAutofit/>
          </a:bodyPr>
          <a:lstStyle/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Mean and standard deviation clouds are useful descriptive statistics for inspection of differences between experimental groups.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800" dirty="0">
                <a:solidFill>
                  <a:prstClr val="black"/>
                </a:solidFill>
                <a:latin typeface="Calibri" panose="020F0502020204030204" pitchFamily="34" charset="0"/>
              </a:rPr>
              <a:t>These can be plotted easily using the spm1d.org software: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r>
              <a:rPr lang="en-AU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[Insert Here with Graph]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04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CDE91-5B97-4141-9B0E-5D876FAA7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92" y="2917307"/>
            <a:ext cx="3981450" cy="237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spm1 = spm1d.stats.ttest2(Pin_Force_Bow_Male' Pin_Force_Bow_Female');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 = spm1.inference(0.05, </a:t>
            </a:r>
            <a:r>
              <a:rPr lang="en-AU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'two_tailed’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,true);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0D604-5058-4DEA-B64F-84AEE2997508}"/>
              </a:ext>
            </a:extLst>
          </p:cNvPr>
          <p:cNvSpPr txBox="1"/>
          <p:nvPr/>
        </p:nvSpPr>
        <p:spPr>
          <a:xfrm>
            <a:off x="1172487" y="2919245"/>
            <a:ext cx="296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z</a:t>
            </a:r>
            <a:r>
              <a:rPr lang="en-AU" dirty="0"/>
              <a:t> = T-statistic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C84710-028C-4887-A3D9-49977636A410}"/>
              </a:ext>
            </a:extLst>
          </p:cNvPr>
          <p:cNvSpPr/>
          <p:nvPr/>
        </p:nvSpPr>
        <p:spPr>
          <a:xfrm>
            <a:off x="7324725" y="4731856"/>
            <a:ext cx="976183" cy="281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967EE-4861-4846-B6E1-36761C33F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779" y="2814090"/>
            <a:ext cx="193548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5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8DF9C9-EA8E-463B-9315-0DBFA4850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92" y="2917307"/>
            <a:ext cx="3981450" cy="237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spm1 = spm1d.stats.ttest2(Pin_Force_Bow_Male' Pin_Force_Bow_Female');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 = spm1.inference(0.05, </a:t>
            </a:r>
            <a:r>
              <a:rPr lang="en-AU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'two_tailed’</a:t>
            </a: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,true);</a:t>
            </a: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158F3-466F-433F-A1DA-86C316D50F54}"/>
              </a:ext>
            </a:extLst>
          </p:cNvPr>
          <p:cNvSpPr txBox="1"/>
          <p:nvPr/>
        </p:nvSpPr>
        <p:spPr>
          <a:xfrm>
            <a:off x="1172487" y="2919245"/>
            <a:ext cx="2961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z</a:t>
            </a:r>
            <a:r>
              <a:rPr lang="en-AU" dirty="0"/>
              <a:t> = T-statistic</a:t>
            </a:r>
          </a:p>
          <a:p>
            <a:endParaRPr lang="en-AU" dirty="0"/>
          </a:p>
          <a:p>
            <a:r>
              <a:rPr lang="en-AU" i="1" dirty="0"/>
              <a:t>zstar</a:t>
            </a:r>
            <a:r>
              <a:rPr lang="en-AU" dirty="0"/>
              <a:t> = Crit T-statistic</a:t>
            </a:r>
          </a:p>
          <a:p>
            <a:endParaRPr lang="en-AU" dirty="0"/>
          </a:p>
          <a:p>
            <a:r>
              <a:rPr lang="en-AU" i="1" dirty="0"/>
              <a:t>p </a:t>
            </a:r>
            <a:r>
              <a:rPr lang="en-AU" dirty="0"/>
              <a:t>= p-value for each significant region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F0F60F-961D-416C-91E7-67A1D015D301}"/>
              </a:ext>
            </a:extLst>
          </p:cNvPr>
          <p:cNvSpPr/>
          <p:nvPr/>
        </p:nvSpPr>
        <p:spPr>
          <a:xfrm>
            <a:off x="7324725" y="4978996"/>
            <a:ext cx="976183" cy="281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CA939-9A4F-4D58-8BF0-2EDE291AC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200" y="2429583"/>
            <a:ext cx="195834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2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figure(101)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spmi1.plot();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spmi1.plot_threshold_label(); 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spmi1.plot_p_values(); 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19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FC11-1549-4A1D-9387-8E98D4F4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36630" y="762457"/>
            <a:ext cx="4611481" cy="395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22BEA-B199-42CE-A27C-1844EBC5E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72487" y="1045225"/>
            <a:ext cx="5384144" cy="353773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SPM T-Test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8" y="1593682"/>
            <a:ext cx="9952715" cy="4767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figure(101)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spmi1.plot();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spmi1.plot_threshold_label(); </a:t>
            </a:r>
          </a:p>
          <a:p>
            <a:pPr marL="0" indent="0">
              <a:buNone/>
            </a:pPr>
            <a:r>
              <a:rPr lang="en-AU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spmi1.plot_p_values(); </a:t>
            </a:r>
          </a:p>
          <a:p>
            <a:pPr marL="0" indent="0">
              <a:buNone/>
            </a:pPr>
            <a:endParaRPr lang="en-A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AU" sz="18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432"/>
              </a:spcBef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C27BA7-396E-48E0-9B55-4662DD13D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0" y="2595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6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1894</Words>
  <Application>Microsoft Office PowerPoint</Application>
  <PresentationFormat>Widescreen</PresentationFormat>
  <Paragraphs>449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Tw Cen MT</vt:lpstr>
      <vt:lpstr>Office Theme</vt:lpstr>
      <vt:lpstr>Advanced Statistical Analysis of Biomechanical Time Series</vt:lpstr>
      <vt:lpstr>What’s being explored…</vt:lpstr>
      <vt:lpstr>Research Question</vt:lpstr>
      <vt:lpstr>Data Set</vt:lpstr>
      <vt:lpstr>Descriptive Statistics</vt:lpstr>
      <vt:lpstr>SPM T-Test</vt:lpstr>
      <vt:lpstr>SPM T-Test</vt:lpstr>
      <vt:lpstr>SPM T-Test</vt:lpstr>
      <vt:lpstr>SPM T-Test</vt:lpstr>
      <vt:lpstr>SPM T-Test</vt:lpstr>
      <vt:lpstr>SPM T-Test</vt:lpstr>
      <vt:lpstr>SnPM T-Test</vt:lpstr>
      <vt:lpstr>SnPM T-Test</vt:lpstr>
      <vt:lpstr>SnPM T-Test</vt:lpstr>
      <vt:lpstr>SnPM T-Test</vt:lpstr>
      <vt:lpstr>SnPM T-Test</vt:lpstr>
      <vt:lpstr>SnPM T-Test</vt:lpstr>
      <vt:lpstr>FDA Preparatory Steps</vt:lpstr>
      <vt:lpstr>FDA T-Test</vt:lpstr>
      <vt:lpstr>FDA T-Test</vt:lpstr>
      <vt:lpstr>Functional PCA (fPCA)</vt:lpstr>
      <vt:lpstr>Functional PCA (fPCA)</vt:lpstr>
      <vt:lpstr>Functional PCA (fPCA)</vt:lpstr>
      <vt:lpstr>Functional PCA (fPCA)</vt:lpstr>
      <vt:lpstr>Functional PCA (fPCA)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Warmenhoven</dc:creator>
  <cp:lastModifiedBy>John Warmenhoven</cp:lastModifiedBy>
  <cp:revision>155</cp:revision>
  <dcterms:created xsi:type="dcterms:W3CDTF">2018-04-29T13:10:04Z</dcterms:created>
  <dcterms:modified xsi:type="dcterms:W3CDTF">2018-05-13T13:44:28Z</dcterms:modified>
</cp:coreProperties>
</file>